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3" r:id="rId5"/>
    <p:sldId id="262" r:id="rId6"/>
    <p:sldId id="260" r:id="rId7"/>
    <p:sldId id="266" r:id="rId8"/>
    <p:sldId id="265" r:id="rId9"/>
    <p:sldId id="259" r:id="rId10"/>
    <p:sldId id="261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19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267E3-DEC9-4217-87E5-CAC594CFCD8A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6EC6CE-EA67-45C0-873F-6FF30E7F7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787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ML interview to Apple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EC6CE-EA67-45C0-873F-6FF30E7F74B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29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Kaggle recommendation,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6EC6CE-EA67-45C0-873F-6FF30E7F74B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44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13CA4-98C4-93CB-DF51-C6C45D0E44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A5A5B0-9EF8-EFAF-D9EF-083F108C9A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2D13C0-1669-166A-1C28-78AC50E3E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1FE4E-3327-0D1C-5B2E-C862F3EF7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B0005-E590-C46D-7C16-49BCC31E5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37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B1213-6054-20D0-6CF9-FA36918A1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6C6A78-9ED8-45E1-D64D-CE19CF10F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33C82-16C5-CA80-7BA4-1D966197C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E0F65-3FEE-A37E-7F2E-BA969A2E4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D0434-161C-1D2E-E71E-391A00C1A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4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73F0D5-348E-AE7C-83A5-0D7F5924B9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8C8FCA-8B7B-C385-EF83-97AA0145E0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C7677-F655-1C8C-DA99-D3EE3CE6F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3CD43-32E1-A6DA-98CB-B0665B876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5EF17D-DBF8-7934-5546-5E3BCBCCC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66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BEC11-70BA-7A6E-128D-D1F4AD79E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1F5C1-FA09-C198-48E3-F446C08F3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99518-A990-BCEA-9E88-D03A50996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FD217-10B4-D0F1-A747-DDFBAB0AF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6DEF8-B040-21E9-C96D-8387BF36A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42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5CD77-7C62-D8DD-D69D-3BAF186E0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6F6CA9-1A1D-A59C-341C-2E0B59D3E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B98F1-2CA8-E737-ADEB-FA5E88404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ED12E-815B-4D30-00C4-6764C275E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44F14-F9AF-F660-24A5-D74F83907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816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543D7-1C49-B70B-5F28-212921E3E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D0D17-2D31-B402-88FF-85DFA04B54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E4220-47C2-CEA4-A3DF-F8FD2EC4A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BA77B5-7C87-B1DB-F02E-938AF59CB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99D29-4A0C-9359-4867-EC32879D1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7AE39-CB35-08BB-FF01-FCCD2FB80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345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EC30D-7632-127B-7A3A-A41A05C34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4608C-03C3-7B9B-AB0C-39EDCFAA1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146AC5-C6BD-95C5-890B-6D34046D1E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ED20E6-0D94-5917-A697-50BB8A6D00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D4169B-3649-621E-1935-9F033DAE83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1F2BB1-A2BA-1A12-BADC-F76104482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E9CD73-CE9C-549B-0F9D-F4FDC4164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800D63-F9F1-73CB-509D-C7B980CFD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724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ED166-642D-6745-994D-52724899A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DD3B9C-2B55-2063-BA45-60C6A975A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866423-F8D7-1DE4-CD06-90CFD1DD0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4E39A9-1AA4-A22A-FE38-C590E96C0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45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006E04-E6BC-D2B7-9A17-467E44B95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71F414-882E-115B-968F-5951909DE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5EFF0C-170D-76EA-456F-139285FCA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67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34238-1A92-D264-B196-12F3CF471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582E7-74B2-740F-0682-000CDB1CA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6B378-68EE-D0CA-7215-129AE1FE6F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575066-9A75-09C0-A05B-DC8E9EFF4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00DD02-9893-0726-5386-95395E0E1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595525-A7E5-4594-0E87-06B2080D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321A-D9AD-9256-F969-36E777098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D7C754-2370-3E0D-1D3A-00483E3733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851670-542D-40F8-D316-E37C1A8DA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659FF-56AB-CA3B-5636-483A10D5C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7D37F1-E285-CEC4-4D08-427E48DB9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23B795-3DA6-9CEE-8B45-C9E26DD09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652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444468-89DE-5430-9E8F-A30486A19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05176-B79F-889A-323A-556471A4E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8945-A425-13C3-2702-F42AE25412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B85C8-9378-4825-9BC1-156C40F4A70B}" type="datetimeFigureOut">
              <a:rPr lang="en-US" smtClean="0"/>
              <a:t>2022-08-17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C07A1-B54B-D05B-1618-E1CBD7AA81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0B062-9A31-A046-6E4A-1C5E6ADE2D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E74D2-4A74-4FCE-B301-BA3CB2762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781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twitter.com/hashtag/midjourney?src=hashtag_clic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Machine_learning" TargetMode="External"/><Relationship Id="rId3" Type="http://schemas.openxmlformats.org/officeDocument/2006/relationships/hyperlink" Target="https://en.wikipedia.org/wiki/Scientific_method" TargetMode="External"/><Relationship Id="rId7" Type="http://schemas.openxmlformats.org/officeDocument/2006/relationships/hyperlink" Target="https://en.wikipedia.org/wiki/Data_mining" TargetMode="External"/><Relationship Id="rId2" Type="http://schemas.openxmlformats.org/officeDocument/2006/relationships/hyperlink" Target="https://en.wikipedia.org/wiki/Interdisciplinar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Unstructured_data" TargetMode="External"/><Relationship Id="rId5" Type="http://schemas.openxmlformats.org/officeDocument/2006/relationships/hyperlink" Target="https://en.wikipedia.org/wiki/Knowledge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en.wikipedia.org/wiki/Algorithm" TargetMode="External"/><Relationship Id="rId9" Type="http://schemas.openxmlformats.org/officeDocument/2006/relationships/hyperlink" Target="https://en.wikipedia.org/wiki/Big_data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c/AICoffeeBreak" TargetMode="External"/><Relationship Id="rId3" Type="http://schemas.openxmlformats.org/officeDocument/2006/relationships/hyperlink" Target="https://www.facebook.com/groups/1528224447431465/" TargetMode="External"/><Relationship Id="rId7" Type="http://schemas.openxmlformats.org/officeDocument/2006/relationships/hyperlink" Target="https://www.youtube.com/c/YannicKilche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acebook.com/yann.lecun?__tn__=%2Cd" TargetMode="External"/><Relationship Id="rId5" Type="http://schemas.openxmlformats.org/officeDocument/2006/relationships/hyperlink" Target="https://www.facebook.com/groups/interviewdone/" TargetMode="External"/><Relationship Id="rId4" Type="http://schemas.openxmlformats.org/officeDocument/2006/relationships/hyperlink" Target="https://www.facebook.com/data.science.ua/" TargetMode="External"/><Relationship Id="rId9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.fast.ai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eeplearningbook.org/" TargetMode="External"/><Relationship Id="rId5" Type="http://schemas.openxmlformats.org/officeDocument/2006/relationships/hyperlink" Target="https://www.youtube.com/watch?v=7q_OJvQQ7vY" TargetMode="External"/><Relationship Id="rId4" Type="http://schemas.openxmlformats.org/officeDocument/2006/relationships/hyperlink" Target="https://www.coursera.org/learn/ai-for-everyone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c/DanCroitor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D477A-B954-53C8-BEE3-3EF00CE03A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Science</a:t>
            </a:r>
          </a:p>
        </p:txBody>
      </p:sp>
    </p:spTree>
    <p:extLst>
      <p:ext uri="{BB962C8B-B14F-4D97-AF65-F5344CB8AC3E}">
        <p14:creationId xmlns:p14="http://schemas.microsoft.com/office/powerpoint/2010/main" val="1352302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17E69-57DB-2D0F-6AA9-413C32EA4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0EA37-E81C-3E11-F459-AE3E7E575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Connect with people and ask what you need, many people are willing to share their knowledge as well as you willing to learn.</a:t>
            </a:r>
          </a:p>
        </p:txBody>
      </p:sp>
    </p:spTree>
    <p:extLst>
      <p:ext uri="{BB962C8B-B14F-4D97-AF65-F5344CB8AC3E}">
        <p14:creationId xmlns:p14="http://schemas.microsoft.com/office/powerpoint/2010/main" val="3564843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DC204-6E62-8366-D9AA-0EDAE6749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3280" y="2450591"/>
            <a:ext cx="4160520" cy="3726371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1D9BF0"/>
                </a:solidFill>
                <a:effectLst/>
                <a:latin typeface="TwitterChirp"/>
                <a:hlinkClick r:id="rId2"/>
              </a:rPr>
              <a:t>#midjourney</a:t>
            </a:r>
            <a:r>
              <a:rPr lang="ru-RU" b="0" i="0" dirty="0">
                <a:solidFill>
                  <a:srgbClr val="1D9BF0"/>
                </a:solidFill>
                <a:effectLst/>
                <a:latin typeface="TwitterChirp"/>
              </a:rPr>
              <a:t> </a:t>
            </a:r>
            <a:r>
              <a:rPr lang="en-US" b="0" i="0" dirty="0">
                <a:solidFill>
                  <a:srgbClr val="1D9BF0"/>
                </a:solidFill>
                <a:effectLst/>
                <a:latin typeface="TwitterChirp"/>
              </a:rPr>
              <a:t>generated images on twitter</a:t>
            </a:r>
            <a:endParaRPr lang="en-US" dirty="0"/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92634AD1-2F8F-A28E-CA00-C8ED7E0F1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2041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B10665-0105-F579-CC32-49505C044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379" b="18144"/>
          <a:stretch/>
        </p:blipFill>
        <p:spPr>
          <a:xfrm>
            <a:off x="2689013" y="0"/>
            <a:ext cx="6813974" cy="6868376"/>
          </a:xfrm>
        </p:spPr>
      </p:pic>
    </p:spTree>
    <p:extLst>
      <p:ext uri="{BB962C8B-B14F-4D97-AF65-F5344CB8AC3E}">
        <p14:creationId xmlns:p14="http://schemas.microsoft.com/office/powerpoint/2010/main" val="3209349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BCDAF-98C5-B489-2998-8168B9AF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299EA-30DB-2216-7BCE-D6B5331EC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Data science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is an </a:t>
            </a:r>
            <a:r>
              <a:rPr lang="en-GB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2" tooltip="Interdisciplinary"/>
              </a:rPr>
              <a:t>interdisciplinary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field that 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uses 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  <a:hlinkClick r:id="rId3" tooltip="Scientific metho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scientific methods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, processes, 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  <a:hlinkClick r:id="rId4" tooltip="Algorith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algorithms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 and systems to extract 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  <a:hlinkClick r:id="rId5" tooltip="Knowledg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knowledge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 and insights from noisy, structured 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and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 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  <a:hlinkClick r:id="rId6" tooltip="Unstructured dat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unstructured data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. Data science is related to 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  <a:hlinkClick r:id="rId7" tooltip="Data mini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 mining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, </a:t>
            </a:r>
            <a:r>
              <a:rPr lang="en-GB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8" tooltip="Machine learning"/>
              </a:rPr>
              <a:t>machine learning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and 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  <a:hlinkClick r:id="rId9" tooltip="Big dat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big data</a:t>
            </a: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GB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b="1" dirty="0"/>
              <a:t>Machine learning </a:t>
            </a:r>
            <a:r>
              <a:rPr lang="en-US" dirty="0"/>
              <a:t>– one layer. Regression, Decision </a:t>
            </a:r>
            <a:br>
              <a:rPr lang="en-US" dirty="0"/>
            </a:br>
            <a:r>
              <a:rPr lang="en-US" dirty="0"/>
              <a:t>tree, Random Forest, KNN, Dimensionality reduction</a:t>
            </a:r>
            <a:br>
              <a:rPr lang="en-US" dirty="0"/>
            </a:br>
            <a:r>
              <a:rPr lang="en-US" dirty="0"/>
              <a:t>(PCA, </a:t>
            </a:r>
            <a:r>
              <a:rPr lang="en-US" dirty="0" err="1"/>
              <a:t>tSNE</a:t>
            </a:r>
            <a:r>
              <a:rPr lang="en-US" dirty="0"/>
              <a:t>)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Deep learning </a:t>
            </a:r>
            <a:r>
              <a:rPr lang="en-US" dirty="0"/>
              <a:t>– more than one layer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EA821F-681B-7059-B242-DD279CF9264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78238" y="3746770"/>
            <a:ext cx="3249507" cy="311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189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35CAD-0885-A7F0-E308-FA88D133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BF553-10A4-1A64-9BC2-77C02BF3F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014878-3D9E-65B0-B7AC-697C9291B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28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96CFF-648D-3616-9D6E-3399E8DAD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3779A-2122-30BB-01A1-DE395F9EF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22AFA5-892F-4581-2EAF-F7AF3EB03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4" y="0"/>
            <a:ext cx="114871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566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C1BA-445B-D216-283E-8EE48DD4A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sources of 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7A1CA-D38C-FD58-7F11-84D2E438D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i="0" u="sng" dirty="0">
                <a:effectLst/>
                <a:latin typeface="Segoe UI Historic" panose="020B0502040204020203" pitchFamily="34" charset="0"/>
                <a:hlinkClick r:id="rId3"/>
              </a:rPr>
              <a:t>Ukrainian Artificial Intelligence Community</a:t>
            </a:r>
            <a:endParaRPr lang="en-US" sz="2400" b="1" i="0" u="sng" dirty="0">
              <a:effectLst/>
              <a:latin typeface="Segoe UI Historic" panose="020B0502040204020203" pitchFamily="34" charset="0"/>
            </a:endParaRPr>
          </a:p>
          <a:p>
            <a:pPr algn="l"/>
            <a:r>
              <a:rPr lang="en-US" sz="2400" b="1" i="0" u="none" strike="noStrike" dirty="0">
                <a:solidFill>
                  <a:srgbClr val="1C1E21"/>
                </a:solidFill>
                <a:effectLst/>
                <a:latin typeface="inherit"/>
                <a:hlinkClick r:id="rId4"/>
              </a:rPr>
              <a:t>Data Science UA</a:t>
            </a:r>
            <a:endParaRPr lang="en-US" sz="2400" b="1" i="0" dirty="0">
              <a:solidFill>
                <a:srgbClr val="1C1E21"/>
              </a:solidFill>
              <a:effectLst/>
              <a:latin typeface="inherit"/>
            </a:endParaRPr>
          </a:p>
          <a:p>
            <a:pPr algn="l"/>
            <a:r>
              <a:rPr lang="en-US" sz="2400" b="1" i="0" u="none" strike="noStrike" dirty="0">
                <a:solidFill>
                  <a:srgbClr val="1C1E21"/>
                </a:solidFill>
                <a:effectLst/>
                <a:latin typeface="inherit"/>
                <a:hlinkClick r:id="rId5"/>
              </a:rPr>
              <a:t>Interview - Done!</a:t>
            </a:r>
            <a:endParaRPr lang="en-US" sz="2400" b="1" i="0" dirty="0">
              <a:solidFill>
                <a:srgbClr val="1C1E21"/>
              </a:solidFill>
              <a:effectLst/>
              <a:latin typeface="inherit"/>
            </a:endParaRPr>
          </a:p>
          <a:p>
            <a:pPr algn="l"/>
            <a:r>
              <a:rPr lang="en-US" sz="2400" b="1" i="0" u="none" strike="noStrike" dirty="0">
                <a:effectLst/>
                <a:latin typeface="inherit"/>
                <a:hlinkClick r:id="rId6"/>
              </a:rPr>
              <a:t>Yann </a:t>
            </a:r>
            <a:r>
              <a:rPr lang="en-US" sz="2400" b="1" i="0" u="none" strike="noStrike" dirty="0" err="1">
                <a:effectLst/>
                <a:latin typeface="inherit"/>
                <a:hlinkClick r:id="rId6"/>
              </a:rPr>
              <a:t>LeCun</a:t>
            </a:r>
            <a:endParaRPr lang="en-US" sz="2400" b="0" i="0" u="none" strike="noStrike" dirty="0">
              <a:effectLst/>
              <a:latin typeface="inherit"/>
              <a:hlinkClick r:id="rId6"/>
            </a:endParaRPr>
          </a:p>
          <a:p>
            <a:r>
              <a:rPr lang="en-US" sz="2400" b="0" i="0" dirty="0" err="1">
                <a:solidFill>
                  <a:srgbClr val="1C1E21"/>
                </a:solidFill>
                <a:effectLst/>
                <a:latin typeface="inherit"/>
              </a:rPr>
              <a:t>Yannic</a:t>
            </a:r>
            <a:r>
              <a:rPr lang="en-US" sz="2400" b="0" i="0" dirty="0">
                <a:solidFill>
                  <a:srgbClr val="1C1E21"/>
                </a:solidFill>
                <a:effectLst/>
                <a:latin typeface="inherit"/>
              </a:rPr>
              <a:t> </a:t>
            </a:r>
            <a:r>
              <a:rPr lang="en-US" sz="2400" b="0" i="0" dirty="0" err="1">
                <a:solidFill>
                  <a:srgbClr val="1C1E21"/>
                </a:solidFill>
                <a:effectLst/>
                <a:latin typeface="inherit"/>
              </a:rPr>
              <a:t>Kilcher</a:t>
            </a:r>
            <a:r>
              <a:rPr lang="en-US" sz="2400" b="0" i="0" dirty="0">
                <a:solidFill>
                  <a:srgbClr val="1C1E21"/>
                </a:solidFill>
                <a:effectLst/>
                <a:latin typeface="inherit"/>
              </a:rPr>
              <a:t> </a:t>
            </a:r>
            <a:r>
              <a:rPr lang="en-US" sz="2400" dirty="0">
                <a:solidFill>
                  <a:srgbClr val="1C1E21"/>
                </a:solidFill>
                <a:latin typeface="inherit"/>
              </a:rPr>
              <a:t>[ML News] </a:t>
            </a:r>
            <a:r>
              <a:rPr lang="en-US" sz="2400" b="0" i="0" dirty="0">
                <a:solidFill>
                  <a:srgbClr val="1C1E21"/>
                </a:solidFill>
                <a:effectLst/>
                <a:latin typeface="inherit"/>
                <a:hlinkClick r:id="rId7"/>
              </a:rPr>
              <a:t>https://www.youtube.com/c/YannicKilcher</a:t>
            </a:r>
            <a:endParaRPr lang="en-US" sz="2400" b="0" i="0" dirty="0">
              <a:solidFill>
                <a:srgbClr val="1C1E21"/>
              </a:solidFill>
              <a:effectLst/>
              <a:latin typeface="inherit"/>
            </a:endParaRPr>
          </a:p>
          <a:p>
            <a:r>
              <a:rPr lang="en-US" sz="2400" b="0" i="0" dirty="0">
                <a:solidFill>
                  <a:srgbClr val="1C1E21"/>
                </a:solidFill>
                <a:effectLst/>
                <a:latin typeface="inherit"/>
                <a:hlinkClick r:id="rId8"/>
              </a:rPr>
              <a:t>https://www.youtube.com/c/AICoffeeBreak</a:t>
            </a:r>
            <a:endParaRPr lang="en-US" sz="2400" b="0" i="0" dirty="0">
              <a:solidFill>
                <a:srgbClr val="1C1E21"/>
              </a:solidFill>
              <a:effectLst/>
              <a:latin typeface="inherit"/>
            </a:endParaRPr>
          </a:p>
          <a:p>
            <a:r>
              <a:rPr lang="en-US" sz="2400" dirty="0">
                <a:solidFill>
                  <a:srgbClr val="1C1E21"/>
                </a:solidFill>
                <a:latin typeface="inherit"/>
              </a:rPr>
              <a:t>meetup.com before covid</a:t>
            </a:r>
            <a:endParaRPr lang="uk-UA" sz="2400" dirty="0">
              <a:solidFill>
                <a:srgbClr val="1C1E21"/>
              </a:solidFill>
              <a:latin typeface="inherit"/>
            </a:endParaRPr>
          </a:p>
          <a:p>
            <a:r>
              <a:rPr lang="en-US" sz="2400" b="0" i="0" dirty="0">
                <a:solidFill>
                  <a:srgbClr val="1C1E21"/>
                </a:solidFill>
                <a:effectLst/>
                <a:latin typeface="inherit"/>
              </a:rPr>
              <a:t>Discord groups if you want to go deeper </a:t>
            </a:r>
            <a:br>
              <a:rPr lang="en-US" sz="2400" b="0" i="0" dirty="0">
                <a:solidFill>
                  <a:srgbClr val="1C1E21"/>
                </a:solidFill>
                <a:effectLst/>
                <a:latin typeface="inherit"/>
              </a:rPr>
            </a:br>
            <a:br>
              <a:rPr lang="en-US" sz="2400" b="0" i="0" dirty="0">
                <a:solidFill>
                  <a:srgbClr val="1C1E21"/>
                </a:solidFill>
                <a:effectLst/>
                <a:latin typeface="inherit"/>
              </a:rPr>
            </a:br>
            <a:endParaRPr lang="en-US" sz="2400" dirty="0"/>
          </a:p>
        </p:txBody>
      </p:sp>
      <p:pic>
        <p:nvPicPr>
          <p:cNvPr id="1031" name="Picture 7" descr="WE NEED TO GO DEEPER Inception">
            <a:extLst>
              <a:ext uri="{FF2B5EF4-FFF2-40B4-BE49-F238E27FC236}">
                <a16:creationId xmlns:a16="http://schemas.microsoft.com/office/drawing/2014/main" id="{52D272CD-3D1F-CA1B-95EB-F832DD35A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9987" y="4610524"/>
            <a:ext cx="3810000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88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B773C-B426-F3BA-DB42-FFEDAAC3B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ML DL from scratch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F8103-B359-43BE-7284-C50622B0E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C1E21"/>
                </a:solidFill>
                <a:latin typeface="inherit"/>
              </a:rPr>
              <a:t>Practical Deep Learning from </a:t>
            </a:r>
            <a:r>
              <a:rPr lang="en-US" dirty="0">
                <a:solidFill>
                  <a:srgbClr val="1C1E21"/>
                </a:solidFill>
                <a:latin typeface="inherit"/>
                <a:hlinkClick r:id="rId3"/>
              </a:rPr>
              <a:t>fast.ai</a:t>
            </a:r>
            <a:endParaRPr lang="en-US" dirty="0">
              <a:solidFill>
                <a:srgbClr val="1C1E21"/>
              </a:solidFill>
              <a:latin typeface="inherit"/>
            </a:endParaRPr>
          </a:p>
          <a:p>
            <a:r>
              <a:rPr lang="en-US" sz="2800" dirty="0">
                <a:solidFill>
                  <a:srgbClr val="1C1E21"/>
                </a:solidFill>
                <a:latin typeface="inherit"/>
              </a:rPr>
              <a:t>YouTube lectures, in 2017 Stanford CNN course was good</a:t>
            </a:r>
          </a:p>
          <a:p>
            <a:r>
              <a:rPr lang="en-US" dirty="0">
                <a:solidFill>
                  <a:srgbClr val="1C1E21"/>
                </a:solidFill>
                <a:latin typeface="inherit"/>
              </a:rPr>
              <a:t>Coursera ML course </a:t>
            </a:r>
            <a:r>
              <a:rPr lang="en-US" dirty="0">
                <a:solidFill>
                  <a:srgbClr val="1C1E21"/>
                </a:solidFill>
                <a:latin typeface="inherit"/>
                <a:hlinkClick r:id="rId4"/>
              </a:rPr>
              <a:t>AI For Everyone</a:t>
            </a:r>
            <a:endParaRPr lang="en-US" dirty="0">
              <a:solidFill>
                <a:srgbClr val="1C1E21"/>
              </a:solidFill>
              <a:latin typeface="inherit"/>
            </a:endParaRPr>
          </a:p>
          <a:p>
            <a:r>
              <a:rPr lang="en-US" sz="2800" dirty="0">
                <a:solidFill>
                  <a:srgbClr val="1C1E21"/>
                </a:solidFill>
                <a:latin typeface="inherit"/>
              </a:rPr>
              <a:t>Video about self learning from guy with no ML degree </a:t>
            </a:r>
            <a:r>
              <a:rPr lang="en-US" sz="2800" dirty="0">
                <a:solidFill>
                  <a:srgbClr val="1C1E21"/>
                </a:solidFill>
                <a:latin typeface="inherit"/>
                <a:hlinkClick r:id="rId5"/>
              </a:rPr>
              <a:t>AI Epiphany</a:t>
            </a:r>
            <a:endParaRPr lang="en-US" sz="2800" dirty="0">
              <a:solidFill>
                <a:srgbClr val="1C1E21"/>
              </a:solidFill>
              <a:latin typeface="inherit"/>
            </a:endParaRPr>
          </a:p>
          <a:p>
            <a:r>
              <a:rPr lang="en-US" sz="2800" dirty="0">
                <a:solidFill>
                  <a:srgbClr val="1C1E21"/>
                </a:solidFill>
                <a:latin typeface="inherit"/>
                <a:hlinkClick r:id="rId6"/>
              </a:rPr>
              <a:t>Deep Learning</a:t>
            </a:r>
            <a:r>
              <a:rPr lang="en-US" sz="2800" dirty="0">
                <a:solidFill>
                  <a:srgbClr val="1C1E21"/>
                </a:solidFill>
                <a:latin typeface="inherit"/>
              </a:rPr>
              <a:t> book Ian Goodfellow</a:t>
            </a:r>
          </a:p>
          <a:p>
            <a:r>
              <a:rPr lang="en-US" dirty="0">
                <a:solidFill>
                  <a:srgbClr val="1C1E21"/>
                </a:solidFill>
                <a:latin typeface="inherit"/>
              </a:rPr>
              <a:t>My personal impression – don’t use untrusted sources</a:t>
            </a:r>
          </a:p>
          <a:p>
            <a:endParaRPr lang="en-US" sz="2800" dirty="0">
              <a:solidFill>
                <a:srgbClr val="1C1E21"/>
              </a:solidFill>
              <a:latin typeface="inherit"/>
            </a:endParaRPr>
          </a:p>
          <a:p>
            <a:r>
              <a:rPr lang="en-US" dirty="0">
                <a:solidFill>
                  <a:srgbClr val="1C1E21"/>
                </a:solidFill>
                <a:latin typeface="inherit"/>
              </a:rPr>
              <a:t>Make a plan, stick to it, reward yourself</a:t>
            </a:r>
            <a:endParaRPr lang="en-US" sz="2800" dirty="0">
              <a:solidFill>
                <a:srgbClr val="1C1E21"/>
              </a:solidFill>
              <a:latin typeface="inherit"/>
            </a:endParaRPr>
          </a:p>
          <a:p>
            <a:pPr marL="0" indent="0">
              <a:buNone/>
            </a:pPr>
            <a:endParaRPr lang="en-US" sz="2800" dirty="0">
              <a:solidFill>
                <a:srgbClr val="1C1E21"/>
              </a:solidFill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22098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5C4CD-D485-0EFC-3581-9AEF125D3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useful recourses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99E19-0639-6D8A-C35B-3FEF3AC31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Behavioral interview preparation </a:t>
            </a:r>
            <a:r>
              <a:rPr lang="en-US" dirty="0">
                <a:hlinkClick r:id="rId2"/>
              </a:rPr>
              <a:t>YouTube channel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33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F89FC-492F-9E5B-855A-917379E65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Mandalorian voice dubbing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BA70CF-48BF-EB12-46DB-6C9855DDF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495" y="1695450"/>
            <a:ext cx="8397009" cy="537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401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8242</TotalTime>
  <Words>262</Words>
  <Application>Microsoft Office PowerPoint</Application>
  <PresentationFormat>Widescreen</PresentationFormat>
  <Paragraphs>34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inherit</vt:lpstr>
      <vt:lpstr>Segoe UI Historic</vt:lpstr>
      <vt:lpstr>TwitterChirp</vt:lpstr>
      <vt:lpstr>Office Theme</vt:lpstr>
      <vt:lpstr>Data Science</vt:lpstr>
      <vt:lpstr>PowerPoint Presentation</vt:lpstr>
      <vt:lpstr>Data Science</vt:lpstr>
      <vt:lpstr>PowerPoint Presentation</vt:lpstr>
      <vt:lpstr>PowerPoint Presentation</vt:lpstr>
      <vt:lpstr>My sources of inspiration</vt:lpstr>
      <vt:lpstr>How to learn ML DL from scratch</vt:lpstr>
      <vt:lpstr>More useful recourses</vt:lpstr>
      <vt:lpstr>Examples: Mandalorian voice dubbing</vt:lpstr>
      <vt:lpstr>Final thoughts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Igor Kasianenko</dc:creator>
  <cp:lastModifiedBy>Igor Kasianenko</cp:lastModifiedBy>
  <cp:revision>16</cp:revision>
  <dcterms:created xsi:type="dcterms:W3CDTF">2022-08-03T11:11:31Z</dcterms:created>
  <dcterms:modified xsi:type="dcterms:W3CDTF">2022-08-17T17:50:14Z</dcterms:modified>
</cp:coreProperties>
</file>

<file path=docProps/thumbnail.jpeg>
</file>